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7" r:id="rId15"/>
    <p:sldId id="282" r:id="rId16"/>
    <p:sldId id="283" r:id="rId17"/>
    <p:sldId id="286" r:id="rId18"/>
    <p:sldId id="284" r:id="rId19"/>
    <p:sldId id="285" r:id="rId20"/>
    <p:sldId id="294" r:id="rId21"/>
    <p:sldId id="289" r:id="rId22"/>
    <p:sldId id="290" r:id="rId23"/>
    <p:sldId id="292" r:id="rId24"/>
    <p:sldId id="293" r:id="rId25"/>
    <p:sldId id="296" r:id="rId26"/>
    <p:sldId id="265" r:id="rId27"/>
    <p:sldId id="26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FF"/>
    <a:srgbClr val="F7D5DB"/>
    <a:srgbClr val="009242"/>
    <a:srgbClr val="CBFEA4"/>
    <a:srgbClr val="0707A7"/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Software Metrics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LOC Metrics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Easy to use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Easy to compute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Language and Programmer dependent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Not a very good standard</a:t>
            </a:r>
          </a:p>
          <a:p>
            <a:pPr>
              <a:lnSpc>
                <a:spcPct val="11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“Measuring software productivity by Lines of Code is like measuring progress on an airplane by how much it weighs.”					-- Bill Gates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1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Lines of Code?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about whitespace?  Comments?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Consider: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Copy (char *p, *q) { while (*p) *q++ = *p++; }</a:t>
            </a:r>
          </a:p>
          <a:p>
            <a:pPr marL="0" indent="0">
              <a:lnSpc>
                <a:spcPct val="110000"/>
              </a:lnSpc>
              <a:buNone/>
            </a:pP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Copy (char *p, *q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320040" lvl="1" indent="0">
              <a:lnSpc>
                <a:spcPct val="110000"/>
              </a:lnSpc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while (*p)</a:t>
            </a:r>
          </a:p>
          <a:p>
            <a:pPr marL="320040" lvl="1" indent="0">
              <a:lnSpc>
                <a:spcPct val="110000"/>
              </a:lnSpc>
              <a:buNone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20040" lvl="1" indent="0">
              <a:lnSpc>
                <a:spcPct val="11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*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q++ = *p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++;</a:t>
            </a:r>
          </a:p>
          <a:p>
            <a:pPr marL="320040" lvl="1" indent="0">
              <a:lnSpc>
                <a:spcPct val="110000"/>
              </a:lnSpc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59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Lines of Code: Language Matters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99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</a:t>
            </a:r>
            <a:r>
              <a:rPr lang="en-US" sz="1400" dirty="0" smtClean="0">
                <a:solidFill>
                  <a:srgbClr val="99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www.comp.lancs.ac.uk/computing/research/cseg/DIGITAL-LIBRARY/Renaissance/ConsultancyReport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400" dirty="0" smtClean="0">
                <a:solidFill>
                  <a:srgbClr val="99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s/D33_Planning.pdf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400" dirty="0">
              <a:solidFill>
                <a:srgbClr val="99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SLOC per Function Point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Assembly	320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		150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Fortran		106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Pascal		  91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LISP		  64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Smalltalk	  21</a:t>
            </a:r>
            <a:endParaRPr lang="en-US" sz="20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5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Lines of Code…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 valid metric when</a:t>
            </a:r>
          </a:p>
          <a:p>
            <a:pPr>
              <a:lnSpc>
                <a:spcPct val="110000"/>
              </a:lnSpc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Same Language</a:t>
            </a:r>
          </a:p>
          <a:p>
            <a:pPr>
              <a:lnSpc>
                <a:spcPct val="110000"/>
              </a:lnSpc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Standard Formatting</a:t>
            </a:r>
          </a:p>
          <a:p>
            <a:pPr>
              <a:lnSpc>
                <a:spcPct val="110000"/>
              </a:lnSpc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Code has been reviewed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14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Depth of Inheritance Tree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DIT is the maximum length from a node to the root of the tree (base class)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deeper a class in the hierarchy, the greater the number of methods it will probably inherit which makes it harder to predict its behavior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Deeper trees involve greater design complexity since more classes and methods are involved</a:t>
            </a:r>
          </a:p>
          <a:p>
            <a:pPr marL="457200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Deeper classes in the tree have a greater potential for reusing inherited methods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Assumptions 1 and 2 tell us that having a higher number for depth is bad. However assumption 3 indicates that a higher number for depth is good for potential code reuse.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52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Complexity Metrics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LOC – a function of complexity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Cyclomatic Complexity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Cohesion and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Coupling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28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Cyclomatic Complexity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measure of logical (structural) complexity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Gives an upper bound on the number of tests necessary to execute every edge of the control graph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Number of independent paths (branches - if, while for) through the procedure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689387"/>
              </p:ext>
            </p:extLst>
          </p:nvPr>
        </p:nvGraphicFramePr>
        <p:xfrm>
          <a:off x="762000" y="4114800"/>
          <a:ext cx="7543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495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Cyclomatic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Risk Evaluation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1-10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r>
                        <a:rPr lang="en-US" baseline="0" dirty="0" smtClean="0"/>
                        <a:t> simple module without much risk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11-20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more complex module with moderate risk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21-50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complex module of high</a:t>
                      </a:r>
                      <a:r>
                        <a:rPr lang="en-US" baseline="0" dirty="0" smtClean="0"/>
                        <a:t> risk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51 and greater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 untestable module of very high risk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98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Calculating Cyclomatic Complexity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 (1 + IFs + Loops + Cases)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IFs is the number of IF operators in the function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Loops is the number of loops in the function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Cases is the number of switch branches in the function (without default)</a:t>
            </a:r>
          </a:p>
          <a:p>
            <a:pPr>
              <a:lnSpc>
                <a:spcPct val="110000"/>
              </a:lnSpc>
            </a:pPr>
            <a:endParaRPr lang="en-US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0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Cyclomatic Complexity Example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public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override void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UpdateInput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//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Get the current gamepad state.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KeyboardState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currentState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Keyboard.GetState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PlayerIndex.One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Keys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keysPressed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currentState.GetPressedKeys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foreach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(Keys key in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keysPressed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if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(!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previousKeyboardState.IsKeyDown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(key))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if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commands.ContainsKey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)key))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commands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[(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)key].Execute();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Update previous gamepad state.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previousKeyboardState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currentState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1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Cyclomatic Complexity Example (</a:t>
            </a:r>
            <a:r>
              <a:rPr lang="en-US" sz="3600" dirty="0" err="1" smtClean="0"/>
              <a:t>cont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1371600"/>
            <a:ext cx="3581400" cy="3810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override </a:t>
            </a:r>
            <a:r>
              <a:rPr lang="en-US" sz="1600" dirty="0" err="1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UpdateInput</a:t>
            </a:r>
            <a:r>
              <a:rPr lang="en-US" sz="1600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()</a:t>
            </a:r>
            <a:endParaRPr lang="en-US" sz="1600" dirty="0">
              <a:solidFill>
                <a:schemeClr val="tx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0" y="2209800"/>
            <a:ext cx="1066800" cy="3810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foreach</a:t>
            </a:r>
            <a:endParaRPr lang="en-US" sz="1600" dirty="0">
              <a:solidFill>
                <a:schemeClr val="tx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05000" y="2895600"/>
            <a:ext cx="723900" cy="3810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600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 !</a:t>
            </a:r>
            <a:endParaRPr lang="en-US" sz="1600" dirty="0">
              <a:solidFill>
                <a:schemeClr val="tx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3581400"/>
            <a:ext cx="609600" cy="3810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endParaRPr lang="en-US" sz="1600" dirty="0">
              <a:solidFill>
                <a:schemeClr val="tx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09800" y="4572000"/>
            <a:ext cx="609600" cy="3810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33800" y="3581400"/>
            <a:ext cx="3048000" cy="3810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commands</a:t>
            </a:r>
            <a:r>
              <a:rPr lang="en-US" sz="1600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[].Execute ();</a:t>
            </a:r>
            <a:endParaRPr lang="en-US" sz="1600" dirty="0">
              <a:solidFill>
                <a:schemeClr val="tx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66800" y="5257800"/>
            <a:ext cx="723900" cy="3810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done</a:t>
            </a:r>
            <a:endParaRPr lang="en-US" sz="1600" dirty="0">
              <a:solidFill>
                <a:schemeClr val="tx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4" name="Straight Arrow Connector 13"/>
          <p:cNvCxnSpPr>
            <a:endCxn id="7" idx="0"/>
          </p:cNvCxnSpPr>
          <p:nvPr/>
        </p:nvCxnSpPr>
        <p:spPr>
          <a:xfrm>
            <a:off x="1600200" y="1752600"/>
            <a:ext cx="0" cy="4572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2"/>
            <a:endCxn id="8" idx="0"/>
          </p:cNvCxnSpPr>
          <p:nvPr/>
        </p:nvCxnSpPr>
        <p:spPr>
          <a:xfrm>
            <a:off x="1600200" y="2590800"/>
            <a:ext cx="666750" cy="3048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2" idx="0"/>
          </p:cNvCxnSpPr>
          <p:nvPr/>
        </p:nvCxnSpPr>
        <p:spPr>
          <a:xfrm>
            <a:off x="1428750" y="2590800"/>
            <a:ext cx="0" cy="26670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8" idx="2"/>
            <a:endCxn id="9" idx="0"/>
          </p:cNvCxnSpPr>
          <p:nvPr/>
        </p:nvCxnSpPr>
        <p:spPr>
          <a:xfrm>
            <a:off x="2266950" y="3276600"/>
            <a:ext cx="247650" cy="3048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2"/>
            <a:endCxn id="10" idx="0"/>
          </p:cNvCxnSpPr>
          <p:nvPr/>
        </p:nvCxnSpPr>
        <p:spPr>
          <a:xfrm>
            <a:off x="2514600" y="3962400"/>
            <a:ext cx="0" cy="6096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9" idx="3"/>
            <a:endCxn id="11" idx="1"/>
          </p:cNvCxnSpPr>
          <p:nvPr/>
        </p:nvCxnSpPr>
        <p:spPr>
          <a:xfrm>
            <a:off x="2819400" y="3771900"/>
            <a:ext cx="914400" cy="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2"/>
            <a:endCxn id="10" idx="3"/>
          </p:cNvCxnSpPr>
          <p:nvPr/>
        </p:nvCxnSpPr>
        <p:spPr>
          <a:xfrm flipH="1">
            <a:off x="2819400" y="3962400"/>
            <a:ext cx="2438400" cy="8001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10" idx="1"/>
            <a:endCxn id="7" idx="2"/>
          </p:cNvCxnSpPr>
          <p:nvPr/>
        </p:nvCxnSpPr>
        <p:spPr>
          <a:xfrm rot="10800000">
            <a:off x="1600200" y="2590800"/>
            <a:ext cx="609600" cy="21717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657600" y="5448300"/>
            <a:ext cx="3826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(1 +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2{Ifs}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1{Loops}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0{Cases})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16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Definitions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</a:t>
            </a: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quantitative indication of extent, amount, dimension, capacity, or size of some attribute of a product or process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e.g., Number of Errors</a:t>
            </a:r>
          </a:p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Metric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quantitative measure of degree to which a system, component or process possesses a given attribute. 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e.g., Number of errors found per person hour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Visual Studio Code Metrics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Calculated from Source Code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Maintainability Index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Cyclomatic Complexity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Depth of Inheritance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Class Coupling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Lines of Code</a:t>
            </a:r>
          </a:p>
          <a:p>
            <a:pPr lvl="1">
              <a:lnSpc>
                <a:spcPct val="110000"/>
              </a:lnSpc>
            </a:pPr>
            <a:endParaRPr lang="en-US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64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Maintainability Index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maintainability index gives an indication of how easy it should be to understand and modify the code.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index is 0 &lt;= index &lt;= 100 with lower numbers indicating code that may be more difficult to work with (maintain)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Based upon several other values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Cyclomatic complexity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Lines of code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Halstead Volume </a:t>
            </a:r>
          </a:p>
          <a:p>
            <a:pPr lvl="2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Computational complexity of algorithms, determined by the number of operands and operators used.  Fewer of each leads to better maintainability</a:t>
            </a:r>
          </a:p>
          <a:p>
            <a:pPr>
              <a:lnSpc>
                <a:spcPct val="110000"/>
              </a:lnSpc>
            </a:pPr>
            <a:endParaRPr lang="en-US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81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Cyclomatic Complexity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reduce the cyclomatic complexity you should consider refactoring to extract methods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 a method has a high value due to a large set of switch cases you might consider refactoring the code to use a design pattern such as the Strategy pattern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33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Class Coupling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Indicates the amount of coupling between types in your source code.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value is the number of other types that a class uses through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Properties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Fields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Method parameters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Return values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 you see the class coupling warning there is a high likelihood that your code requires refactoring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2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Lines of Code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LOC describes the amount of source code that exists in your project or solution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 the value is high for an individual member, consider refactoring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LOC is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not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the number of lines of C# code; actually based upon the number of lines of intermediate language (IL) code after building the solution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value includes some, but not all, automatically generated code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6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Visual Studio Code Metrics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endParaRPr lang="en-US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040" lvl="1" indent="0">
              <a:lnSpc>
                <a:spcPct val="110000"/>
              </a:lnSpc>
              <a:buNone/>
            </a:pPr>
            <a:r>
              <a:rPr lang="en-US" sz="44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Demonstration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54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3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Why Measure Software?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Determine the quality of the current product or process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Predict qualities of a product/process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Improve quality of a product/process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43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Motivation for Metrics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Estimate the cost &amp; schedule of future projects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Evaluate the productivity impacts of new tools and techniques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 productivity trends over time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Improve software quality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Forecast future staffing needs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Anticipate and reduce future maintenance needs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Example Metrics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Defect rates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Error rates</a:t>
            </a:r>
          </a:p>
          <a:p>
            <a:pPr>
              <a:lnSpc>
                <a:spcPct val="11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Measured by: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Individual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During development</a:t>
            </a:r>
          </a:p>
          <a:p>
            <a:pPr lvl="1">
              <a:lnSpc>
                <a:spcPct val="110000"/>
              </a:lnSpc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Errors should be categorized by origin, type and cost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81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Metric Classification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Explicit results of software development activities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Deliverables, documentation, by products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Activities related to production of software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Inputs into the software development activities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Hardware, knowledge, people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82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Product vs. Process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Metrics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Insights of process paradigm, software engineering tasks, work products, or milestones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Lead to long term process improvement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Metrics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Accesses the state of the project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Track potential risks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Uncover problem areas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Adjust workflow or tasks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Evaluate teams ability to control quality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90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Types of Measures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Measures (internal attributes)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Effort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LOC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Speed, Memory, …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Indirect Measures (external attributes)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Functionality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Complexity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Efficiency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Reliability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Maintainability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1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Size-Oriented Metrics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of the software produced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LOC – Lines of Code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KLOC – 1000 Lines of Code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SLOC – Statement (Source) Lines of Code (NLOC – Non-Commented Lines of Code)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Function Points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Typical Measures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Errors/KLOC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Defects/KLOC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Cost/LOC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Documentation Pages/KLOC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29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1662</TotalTime>
  <Words>1028</Words>
  <Application>Microsoft Office PowerPoint</Application>
  <PresentationFormat>On-screen Show (4:3)</PresentationFormat>
  <Paragraphs>227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Arial Black</vt:lpstr>
      <vt:lpstr>Consolas</vt:lpstr>
      <vt:lpstr>Impact</vt:lpstr>
      <vt:lpstr>Times New Roman</vt:lpstr>
      <vt:lpstr>Newsprint</vt:lpstr>
      <vt:lpstr>Software Metrics</vt:lpstr>
      <vt:lpstr>Definitions</vt:lpstr>
      <vt:lpstr>Why Measure Software?</vt:lpstr>
      <vt:lpstr>Motivation for Metrics</vt:lpstr>
      <vt:lpstr>Example Metrics</vt:lpstr>
      <vt:lpstr>Metric Classification</vt:lpstr>
      <vt:lpstr>Product vs. Process</vt:lpstr>
      <vt:lpstr>Types of Measures</vt:lpstr>
      <vt:lpstr>Size-Oriented Metrics</vt:lpstr>
      <vt:lpstr>LOC Metrics</vt:lpstr>
      <vt:lpstr>Lines of Code?</vt:lpstr>
      <vt:lpstr>Lines of Code: Language Matters</vt:lpstr>
      <vt:lpstr>Lines of Code…</vt:lpstr>
      <vt:lpstr>Depth of Inheritance Tree</vt:lpstr>
      <vt:lpstr>Complexity Metrics</vt:lpstr>
      <vt:lpstr>Cyclomatic Complexity</vt:lpstr>
      <vt:lpstr>Calculating Cyclomatic Complexity</vt:lpstr>
      <vt:lpstr>Cyclomatic Complexity Example</vt:lpstr>
      <vt:lpstr>Cyclomatic Complexity Example (cont)</vt:lpstr>
      <vt:lpstr>Visual Studio Code Metrics</vt:lpstr>
      <vt:lpstr>Maintainability Index</vt:lpstr>
      <vt:lpstr>Cyclomatic Complexity</vt:lpstr>
      <vt:lpstr>Class Coupling</vt:lpstr>
      <vt:lpstr>Lines of Code</vt:lpstr>
      <vt:lpstr>Visual Studio Code Metrics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172</cp:revision>
  <dcterms:created xsi:type="dcterms:W3CDTF">2014-08-25T00:37:45Z</dcterms:created>
  <dcterms:modified xsi:type="dcterms:W3CDTF">2016-02-09T15:35:59Z</dcterms:modified>
</cp:coreProperties>
</file>